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 Slab"/>
      <p:regular r:id="rId30"/>
      <p:bold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Source Sans Pr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LAUTARO GALEND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regular.fntdata"/><Relationship Id="rId20" Type="http://schemas.openxmlformats.org/officeDocument/2006/relationships/slide" Target="slides/slide14.xml"/><Relationship Id="rId42" Type="http://schemas.openxmlformats.org/officeDocument/2006/relationships/font" Target="fonts/SourceSansPro-italic.fntdata"/><Relationship Id="rId41" Type="http://schemas.openxmlformats.org/officeDocument/2006/relationships/font" Target="fonts/SourceSansPr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SourceSansPr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Slab-bold.fntdata"/><Relationship Id="rId30" Type="http://schemas.openxmlformats.org/officeDocument/2006/relationships/font" Target="fonts/RobotoSlab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Lato-bold.fntdata"/><Relationship Id="rId14" Type="http://schemas.openxmlformats.org/officeDocument/2006/relationships/slide" Target="slides/slide8.xml"/><Relationship Id="rId36" Type="http://schemas.openxmlformats.org/officeDocument/2006/relationships/font" Target="fonts/Lato-regular.fntdata"/><Relationship Id="rId17" Type="http://schemas.openxmlformats.org/officeDocument/2006/relationships/slide" Target="slides/slide11.xml"/><Relationship Id="rId39" Type="http://schemas.openxmlformats.org/officeDocument/2006/relationships/font" Target="fonts/Lato-boldItalic.fntdata"/><Relationship Id="rId16" Type="http://schemas.openxmlformats.org/officeDocument/2006/relationships/slide" Target="slides/slide10.xml"/><Relationship Id="rId38" Type="http://schemas.openxmlformats.org/officeDocument/2006/relationships/font" Target="fonts/La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6-05T19:47:57.782">
    <p:pos x="234" y="867"/>
    <p:text>beverloo tal vez vaya en resultados o simulaciones</p:text>
  </p:cm>
  <p:cm authorId="0" idx="2" dt="2022-06-05T19:47:57.782">
    <p:pos x="234" y="867"/>
    <p:text>sliding window lo mismo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hXgnjkiKU7aVcxTvNWGUvPVM1qCezrnF/view?usp=sharing" TargetMode="External"/><Relationship Id="rId3" Type="http://schemas.openxmlformats.org/officeDocument/2006/relationships/hyperlink" Target="https://drive.google.com/file/d/1cftuwLsc7KZSHfN8VWCJLzX4naF3cxCT/view?usp=sharing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OduOnAHr1uCH3VWe3ytZYRuiqOzyxSI3/view?usp=sharing" TargetMode="External"/><Relationship Id="rId3" Type="http://schemas.openxmlformats.org/officeDocument/2006/relationships/hyperlink" Target="https://drive.google.com/file/d/1uuuLZaWgJ_kvjii68fqP-pYd29_C3F6s/view?usp=sharing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U9nBP8yKSIU6eaBKSJ75vhp54j9vGAlL/view?usp=sharing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168c86d50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3168c86d50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168c86d50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168c86d50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168c86d50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168c86d50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168c86d50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168c86d50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168c86d50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168c86d50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168c86d5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3168c86d5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https://drive.google.com/file/d/1hXgnjkiKU7aVcxTvNWGUvPVM1qCezrnF/view?usp=sharing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"/>
            </a:br>
            <a:r>
              <a:rPr lang="es" u="sng">
                <a:solidFill>
                  <a:schemeClr val="hlink"/>
                </a:solidFill>
                <a:hlinkClick r:id="rId3"/>
              </a:rPr>
              <a:t>https://drive.google.com/file/d/1cftuwLsc7KZSHfN8VWCJLzX4naF3cxCT/view?usp=sharing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168c86d50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3168c86d50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https://drive.google.com/file/d/1OduOnAHr1uCH3VWe3ytZYRuiqOzyxSI3/view?usp=sharing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"/>
            </a:br>
            <a:r>
              <a:rPr lang="es" u="sng">
                <a:solidFill>
                  <a:schemeClr val="hlink"/>
                </a:solidFill>
                <a:hlinkClick r:id="rId3"/>
              </a:rPr>
              <a:t>https://drive.google.com/file/d/1uuuLZaWgJ_kvjii68fqP-pYd29_C3F6s/view?usp=sharing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168c86d50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168c86d50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168c86d50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3168c86d50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168c86d50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168c86d50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168c86d50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168c86d50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168c86d50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168c86d50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https://drive.google.com/file/d/1U9nBP8yKSIU6eaBKSJ75vhp54j9vGAlL/view?usp=sharing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168c86d50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168c86d50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3168c86d5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3168c86d5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168c86d50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3168c86d50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168c86d50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3168c86d50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168c86d5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168c86d5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168c86d50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168c86d50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168c86d50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3168c86d50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168c86d5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168c86d5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168c86d50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168c86d50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168c86d50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168c86d50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gif"/><Relationship Id="rId4" Type="http://schemas.openxmlformats.org/officeDocument/2006/relationships/image" Target="../media/image18.gif"/><Relationship Id="rId5" Type="http://schemas.openxmlformats.org/officeDocument/2006/relationships/hyperlink" Target="https://drive.google.com/file/d/1hXgnjkiKU7aVcxTvNWGUvPVM1qCezrnF/view?usp=sharing" TargetMode="External"/><Relationship Id="rId6" Type="http://schemas.openxmlformats.org/officeDocument/2006/relationships/hyperlink" Target="https://drive.google.com/file/d/1cftuwLsc7KZSHfN8VWCJLzX4naF3cxCT/view?usp=sharing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gif"/><Relationship Id="rId4" Type="http://schemas.openxmlformats.org/officeDocument/2006/relationships/image" Target="../media/image19.gif"/><Relationship Id="rId5" Type="http://schemas.openxmlformats.org/officeDocument/2006/relationships/hyperlink" Target="https://drive.google.com/file/d/1OduOnAHr1uCH3VWe3ytZYRuiqOzyxSI3/view?usp=sharing" TargetMode="External"/><Relationship Id="rId6" Type="http://schemas.openxmlformats.org/officeDocument/2006/relationships/hyperlink" Target="https://drive.google.com/file/d/1uuuLZaWgJ_kvjii68fqP-pYd29_C3F6s/view?usp=sharing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gif"/><Relationship Id="rId4" Type="http://schemas.openxmlformats.org/officeDocument/2006/relationships/image" Target="../media/image23.png"/><Relationship Id="rId5" Type="http://schemas.openxmlformats.org/officeDocument/2006/relationships/hyperlink" Target="https://drive.google.com/file/d/1U9nBP8yKSIU6eaBKSJ75vhp54j9vGAlL/view?usp=sharin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TP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Medios Granulares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s" sz="1512" u="sng"/>
              <a:t>Grupo 13</a:t>
            </a:r>
            <a:endParaRPr sz="1512"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s" sz="1512"/>
              <a:t>Galende, Lautaro</a:t>
            </a:r>
            <a:endParaRPr sz="1512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s" sz="1512"/>
              <a:t>Ratti, Valentín</a:t>
            </a:r>
            <a:endParaRPr sz="1512"/>
          </a:p>
        </p:txBody>
      </p:sp>
      <p:sp>
        <p:nvSpPr>
          <p:cNvPr id="136" name="Google Shape;136;p13"/>
          <p:cNvSpPr txBox="1"/>
          <p:nvPr/>
        </p:nvSpPr>
        <p:spPr>
          <a:xfrm>
            <a:off x="6901250" y="0"/>
            <a:ext cx="224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Simulación de sistemas</a:t>
            </a:r>
            <a:endParaRPr i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/>
          <p:nvPr>
            <p:ph idx="4294967295" type="ctrTitle"/>
          </p:nvPr>
        </p:nvSpPr>
        <p:spPr>
          <a:xfrm>
            <a:off x="1172125" y="261125"/>
            <a:ext cx="50175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Esquema del sistema a simular</a:t>
            </a:r>
            <a:endParaRPr sz="3300"/>
          </a:p>
        </p:txBody>
      </p:sp>
      <p:pic>
        <p:nvPicPr>
          <p:cNvPr id="213" name="Google Shape;2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076" y="1302250"/>
            <a:ext cx="2616399" cy="351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5" name="Google Shape;215;p22"/>
          <p:cNvSpPr txBox="1"/>
          <p:nvPr/>
        </p:nvSpPr>
        <p:spPr>
          <a:xfrm>
            <a:off x="1172125" y="795900"/>
            <a:ext cx="773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Ejemplo flujo granular gravitatorio en silos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0" y="0"/>
            <a:ext cx="15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Simulaciones</a:t>
            </a:r>
            <a:endParaRPr i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/>
          <p:nvPr/>
        </p:nvSpPr>
        <p:spPr>
          <a:xfrm>
            <a:off x="1374075" y="1076975"/>
            <a:ext cx="4815600" cy="3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 = 1 m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 = 0.3 m 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 en [0.15, 0.18, 0.22, 0.24]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Kn = 10</a:t>
            </a:r>
            <a:r>
              <a:rPr baseline="30000"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N/m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Kt = 2 Kn = 2 * 10</a:t>
            </a:r>
            <a:r>
              <a:rPr baseline="30000"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N/m 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Partículas (N) = 300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Radio ~ U(0.01, 0.015)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 segundos de simulación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DT =  5 / 3 * 10</a:t>
            </a:r>
            <a:r>
              <a:rPr baseline="30000"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-5</a:t>
            </a:r>
            <a:endParaRPr baseline="30000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23"/>
          <p:cNvSpPr txBox="1"/>
          <p:nvPr>
            <p:ph idx="4294967295" type="ctrTitle"/>
          </p:nvPr>
        </p:nvSpPr>
        <p:spPr>
          <a:xfrm>
            <a:off x="1172125" y="337325"/>
            <a:ext cx="50175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Parámetros</a:t>
            </a:r>
            <a:endParaRPr sz="3100"/>
          </a:p>
        </p:txBody>
      </p:sp>
      <p:sp>
        <p:nvSpPr>
          <p:cNvPr id="223" name="Google Shape;223;p23"/>
          <p:cNvSpPr txBox="1"/>
          <p:nvPr/>
        </p:nvSpPr>
        <p:spPr>
          <a:xfrm>
            <a:off x="0" y="0"/>
            <a:ext cx="15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Simulaciones</a:t>
            </a:r>
            <a:endParaRPr i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Posición, velocidad y presión de las partículas 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Caudal 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" sz="1800"/>
              <a:t>Energía cinética</a:t>
            </a:r>
            <a:endParaRPr sz="1800"/>
          </a:p>
        </p:txBody>
      </p:sp>
      <p:sp>
        <p:nvSpPr>
          <p:cNvPr id="230" name="Google Shape;230;p24"/>
          <p:cNvSpPr txBox="1"/>
          <p:nvPr>
            <p:ph idx="4294967295" type="ctrTitle"/>
          </p:nvPr>
        </p:nvSpPr>
        <p:spPr>
          <a:xfrm>
            <a:off x="1172125" y="337325"/>
            <a:ext cx="50175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Outputs</a:t>
            </a:r>
            <a:endParaRPr sz="3100"/>
          </a:p>
        </p:txBody>
      </p:sp>
      <p:sp>
        <p:nvSpPr>
          <p:cNvPr id="231" name="Google Shape;231;p24"/>
          <p:cNvSpPr txBox="1"/>
          <p:nvPr/>
        </p:nvSpPr>
        <p:spPr>
          <a:xfrm>
            <a:off x="0" y="0"/>
            <a:ext cx="15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Simulaciones</a:t>
            </a:r>
            <a:endParaRPr i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/>
          <p:nvPr>
            <p:ph idx="1" type="body"/>
          </p:nvPr>
        </p:nvSpPr>
        <p:spPr>
          <a:xfrm>
            <a:off x="1297500" y="1132525"/>
            <a:ext cx="7621200" cy="3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66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60"/>
              <a:buChar char="●"/>
            </a:pPr>
            <a:r>
              <a:rPr lang="es" sz="1560"/>
              <a:t>Caudal = nro de partículas que salieron en dt / dt</a:t>
            </a:r>
            <a:endParaRPr sz="1560"/>
          </a:p>
          <a:p>
            <a:pPr indent="-316865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390"/>
              <a:buChar char="○"/>
            </a:pPr>
            <a:r>
              <a:rPr lang="es" sz="1390"/>
              <a:t>Evolución temporal para distintas </a:t>
            </a:r>
            <a:r>
              <a:rPr lang="es" sz="1390"/>
              <a:t>aperturas</a:t>
            </a:r>
            <a:endParaRPr sz="1390"/>
          </a:p>
          <a:p>
            <a:pPr indent="-316865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390"/>
              <a:buChar char="○"/>
            </a:pPr>
            <a:r>
              <a:rPr lang="es" sz="1390"/>
              <a:t>Valor medio y desvío estándar para distintas </a:t>
            </a:r>
            <a:r>
              <a:rPr lang="es" sz="1390"/>
              <a:t>aperturas</a:t>
            </a:r>
            <a:endParaRPr sz="1390"/>
          </a:p>
          <a:p>
            <a:pPr indent="-316865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390"/>
              <a:buChar char="○"/>
            </a:pPr>
            <a:r>
              <a:rPr lang="es" sz="1390"/>
              <a:t>A</a:t>
            </a:r>
            <a:r>
              <a:rPr lang="es" sz="1390"/>
              <a:t>juste del parámetro libre para la ley de Beverloo</a:t>
            </a:r>
            <a:endParaRPr sz="1390"/>
          </a:p>
          <a:p>
            <a:pPr indent="-316865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390"/>
              <a:buChar char="○"/>
            </a:pPr>
            <a:r>
              <a:rPr lang="es" sz="1390"/>
              <a:t>Error del ajuste</a:t>
            </a:r>
            <a:endParaRPr sz="1390"/>
          </a:p>
          <a:p>
            <a:pPr indent="0" lvl="0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90"/>
          </a:p>
          <a:p>
            <a:pPr indent="-32766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560"/>
              <a:buChar char="●"/>
            </a:pPr>
            <a:r>
              <a:rPr lang="es" sz="1560"/>
              <a:t>E</a:t>
            </a:r>
            <a:r>
              <a:rPr lang="es" sz="1560"/>
              <a:t>nergía cinética</a:t>
            </a:r>
            <a:endParaRPr sz="1560"/>
          </a:p>
          <a:p>
            <a:pPr indent="-316865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390"/>
              <a:buChar char="○"/>
            </a:pPr>
            <a:r>
              <a:rPr lang="es" sz="1390"/>
              <a:t>Evolución temporal para distintas aperturas</a:t>
            </a:r>
            <a:endParaRPr sz="1390"/>
          </a:p>
          <a:p>
            <a:pPr indent="-32766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560"/>
              <a:buChar char="●"/>
            </a:pPr>
            <a:r>
              <a:rPr lang="es" sz="1560"/>
              <a:t>Silo cerrado (sin apertura)</a:t>
            </a:r>
            <a:endParaRPr sz="1390"/>
          </a:p>
          <a:p>
            <a:pPr indent="-316865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390"/>
              <a:buChar char="○"/>
            </a:pPr>
            <a:r>
              <a:rPr lang="es" sz="1390"/>
              <a:t>Energía residual promedio</a:t>
            </a:r>
            <a:endParaRPr sz="1390"/>
          </a:p>
          <a:p>
            <a:pPr indent="-316864" lvl="2" marL="13716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SzPts val="1390"/>
              <a:buChar char="■"/>
            </a:pPr>
            <a:r>
              <a:rPr lang="es" sz="1390"/>
              <a:t>Suma de las energías / nro de muestras (luego de alcanzar estado de relajación)</a:t>
            </a:r>
            <a:endParaRPr sz="1390"/>
          </a:p>
        </p:txBody>
      </p:sp>
      <p:sp>
        <p:nvSpPr>
          <p:cNvPr id="238" name="Google Shape;238;p25"/>
          <p:cNvSpPr txBox="1"/>
          <p:nvPr>
            <p:ph idx="4294967295" type="ctrTitle"/>
          </p:nvPr>
        </p:nvSpPr>
        <p:spPr>
          <a:xfrm>
            <a:off x="1172125" y="337325"/>
            <a:ext cx="50175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Observables</a:t>
            </a:r>
            <a:endParaRPr sz="3100"/>
          </a:p>
        </p:txBody>
      </p:sp>
      <p:sp>
        <p:nvSpPr>
          <p:cNvPr id="239" name="Google Shape;239;p25"/>
          <p:cNvSpPr txBox="1"/>
          <p:nvPr/>
        </p:nvSpPr>
        <p:spPr>
          <a:xfrm>
            <a:off x="0" y="0"/>
            <a:ext cx="15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Simulaciones</a:t>
            </a:r>
            <a:endParaRPr i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551" y="2790424"/>
            <a:ext cx="155493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Resultados</a:t>
            </a:r>
            <a:endParaRPr sz="3000"/>
          </a:p>
        </p:txBody>
      </p:sp>
      <p:sp>
        <p:nvSpPr>
          <p:cNvPr id="247" name="Google Shape;24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/>
        </p:nvSpPr>
        <p:spPr>
          <a:xfrm>
            <a:off x="2227800" y="895200"/>
            <a:ext cx="10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0.15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7"/>
          <p:cNvSpPr txBox="1"/>
          <p:nvPr/>
        </p:nvSpPr>
        <p:spPr>
          <a:xfrm>
            <a:off x="6369338" y="863400"/>
            <a:ext cx="10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0.18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" name="Google Shape;2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125" y="1362350"/>
            <a:ext cx="3311075" cy="331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5675" y="1376225"/>
            <a:ext cx="3297175" cy="329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7"/>
          <p:cNvSpPr txBox="1"/>
          <p:nvPr>
            <p:ph idx="4294967295" type="ctrTitle"/>
          </p:nvPr>
        </p:nvSpPr>
        <p:spPr>
          <a:xfrm>
            <a:off x="1172125" y="337325"/>
            <a:ext cx="78774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23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Color en base a la presión sobre la partícula</a:t>
            </a:r>
            <a:endParaRPr sz="2590"/>
          </a:p>
        </p:txBody>
      </p:sp>
      <p:sp>
        <p:nvSpPr>
          <p:cNvPr id="257" name="Google Shape;257;p27"/>
          <p:cNvSpPr txBox="1"/>
          <p:nvPr/>
        </p:nvSpPr>
        <p:spPr>
          <a:xfrm>
            <a:off x="0" y="0"/>
            <a:ext cx="15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Resultados</a:t>
            </a:r>
            <a:endParaRPr i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9" name="Google Shape;259;p27"/>
          <p:cNvSpPr txBox="1"/>
          <p:nvPr/>
        </p:nvSpPr>
        <p:spPr>
          <a:xfrm>
            <a:off x="1172125" y="4663225"/>
            <a:ext cx="331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https://drive.google.com/file/d/1hXgnjkiKU7aVcxTvNWGUvPVM1qCezrnF/view?usp=sharing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7"/>
          <p:cNvSpPr txBox="1"/>
          <p:nvPr/>
        </p:nvSpPr>
        <p:spPr>
          <a:xfrm>
            <a:off x="5075675" y="4663225"/>
            <a:ext cx="331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https://drive.google.com/file/d/1cftuwLsc7KZSHfN8VWCJLzX4naF3cxCT/view?usp=sharing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 txBox="1"/>
          <p:nvPr/>
        </p:nvSpPr>
        <p:spPr>
          <a:xfrm>
            <a:off x="2456400" y="819000"/>
            <a:ext cx="10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0.22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28"/>
          <p:cNvSpPr txBox="1"/>
          <p:nvPr/>
        </p:nvSpPr>
        <p:spPr>
          <a:xfrm>
            <a:off x="6330938" y="819000"/>
            <a:ext cx="10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0.24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7" name="Google Shape;2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925" y="1300025"/>
            <a:ext cx="3405175" cy="34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905" y="1277825"/>
            <a:ext cx="3279770" cy="34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8"/>
          <p:cNvSpPr txBox="1"/>
          <p:nvPr>
            <p:ph idx="4294967295" type="ctrTitle"/>
          </p:nvPr>
        </p:nvSpPr>
        <p:spPr>
          <a:xfrm>
            <a:off x="1172125" y="337325"/>
            <a:ext cx="78774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23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C</a:t>
            </a:r>
            <a:r>
              <a:rPr lang="es" sz="223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olor en base a la presión sobre la partícula</a:t>
            </a:r>
            <a:endParaRPr sz="2590"/>
          </a:p>
        </p:txBody>
      </p:sp>
      <p:sp>
        <p:nvSpPr>
          <p:cNvPr id="270" name="Google Shape;270;p28"/>
          <p:cNvSpPr txBox="1"/>
          <p:nvPr/>
        </p:nvSpPr>
        <p:spPr>
          <a:xfrm>
            <a:off x="0" y="0"/>
            <a:ext cx="15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Resultados</a:t>
            </a:r>
            <a:endParaRPr i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2" name="Google Shape;272;p28"/>
          <p:cNvSpPr txBox="1"/>
          <p:nvPr/>
        </p:nvSpPr>
        <p:spPr>
          <a:xfrm>
            <a:off x="1268925" y="4663225"/>
            <a:ext cx="3405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https://drive.google.com/file/d/1OduOnAHr1uCH3VWe3ytZYRuiqOzyxSI3/view?usp=sharing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8"/>
          <p:cNvSpPr txBox="1"/>
          <p:nvPr/>
        </p:nvSpPr>
        <p:spPr>
          <a:xfrm>
            <a:off x="4951925" y="4663225"/>
            <a:ext cx="32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https://drive.google.com/file/d/1uuuLZaWgJ_kvjii68fqP-pYd29_C3F6s/view?usp=sharing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Caudal para diferentes aperturas D</a:t>
            </a:r>
            <a:endParaRPr/>
          </a:p>
        </p:txBody>
      </p:sp>
      <p:sp>
        <p:nvSpPr>
          <p:cNvPr id="279" name="Google Shape;279;p29"/>
          <p:cNvSpPr txBox="1"/>
          <p:nvPr/>
        </p:nvSpPr>
        <p:spPr>
          <a:xfrm>
            <a:off x="0" y="0"/>
            <a:ext cx="15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Resultados</a:t>
            </a:r>
            <a:endParaRPr i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81" name="Google Shape;2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425" y="1481450"/>
            <a:ext cx="3996225" cy="30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950" y="1481450"/>
            <a:ext cx="4603875" cy="34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Caudal - Ajuste del parámetro libre de la Ley de Beverloo</a:t>
            </a:r>
            <a:endParaRPr/>
          </a:p>
        </p:txBody>
      </p:sp>
      <p:sp>
        <p:nvSpPr>
          <p:cNvPr id="288" name="Google Shape;288;p30"/>
          <p:cNvSpPr txBox="1"/>
          <p:nvPr/>
        </p:nvSpPr>
        <p:spPr>
          <a:xfrm>
            <a:off x="0" y="0"/>
            <a:ext cx="15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Resultados</a:t>
            </a:r>
            <a:endParaRPr i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90" name="Google Shape;2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244" y="1458150"/>
            <a:ext cx="4108905" cy="30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0"/>
          <p:cNvSpPr/>
          <p:nvPr/>
        </p:nvSpPr>
        <p:spPr>
          <a:xfrm>
            <a:off x="4943925" y="3173400"/>
            <a:ext cx="211500" cy="8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528" y="1458138"/>
            <a:ext cx="4607450" cy="3438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/>
          <p:cNvSpPr txBox="1"/>
          <p:nvPr>
            <p:ph type="title"/>
          </p:nvPr>
        </p:nvSpPr>
        <p:spPr>
          <a:xfrm>
            <a:off x="1297500" y="393750"/>
            <a:ext cx="7656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Evolución de la energía para diferentes aperturas D</a:t>
            </a:r>
            <a:endParaRPr/>
          </a:p>
        </p:txBody>
      </p:sp>
      <p:sp>
        <p:nvSpPr>
          <p:cNvPr id="298" name="Google Shape;298;p31"/>
          <p:cNvSpPr txBox="1"/>
          <p:nvPr/>
        </p:nvSpPr>
        <p:spPr>
          <a:xfrm>
            <a:off x="0" y="0"/>
            <a:ext cx="15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Resultados</a:t>
            </a:r>
            <a:endParaRPr i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00" name="Google Shape;3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4334240" cy="320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526" y="1460250"/>
            <a:ext cx="4281853" cy="320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Introducción</a:t>
            </a:r>
            <a:endParaRPr sz="3000"/>
          </a:p>
        </p:txBody>
      </p:sp>
      <p:sp>
        <p:nvSpPr>
          <p:cNvPr id="142" name="Google Shape;14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Silo cerrado - Evolución de la energía </a:t>
            </a:r>
            <a:r>
              <a:rPr lang="es"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variando </a:t>
            </a:r>
            <a:r>
              <a:rPr lang="es"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Kt</a:t>
            </a:r>
            <a:endParaRPr/>
          </a:p>
        </p:txBody>
      </p:sp>
      <p:sp>
        <p:nvSpPr>
          <p:cNvPr id="307" name="Google Shape;307;p32"/>
          <p:cNvSpPr txBox="1"/>
          <p:nvPr/>
        </p:nvSpPr>
        <p:spPr>
          <a:xfrm>
            <a:off x="0" y="0"/>
            <a:ext cx="15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Resultados</a:t>
            </a:r>
            <a:endParaRPr i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9" name="Google Shape;309;p32"/>
          <p:cNvSpPr txBox="1"/>
          <p:nvPr/>
        </p:nvSpPr>
        <p:spPr>
          <a:xfrm>
            <a:off x="1297500" y="1066700"/>
            <a:ext cx="18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Color en base a Vy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0" name="Google Shape;3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3057175" cy="30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9100" y="1066700"/>
            <a:ext cx="4579276" cy="34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2"/>
          <p:cNvSpPr txBox="1"/>
          <p:nvPr/>
        </p:nvSpPr>
        <p:spPr>
          <a:xfrm>
            <a:off x="152325" y="4513675"/>
            <a:ext cx="305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https://drive.google.com/file/d/1U9nBP8yKSIU6eaBKSJ75vhp54j9vGAlL/view?usp=sharing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 txBox="1"/>
          <p:nvPr>
            <p:ph type="title"/>
          </p:nvPr>
        </p:nvSpPr>
        <p:spPr>
          <a:xfrm>
            <a:off x="1297500" y="393750"/>
            <a:ext cx="70389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Silo cerrado - Energía residual promedio </a:t>
            </a:r>
            <a:r>
              <a:rPr lang="es"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variando </a:t>
            </a:r>
            <a:r>
              <a:rPr lang="es"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Kt</a:t>
            </a:r>
            <a:endParaRPr/>
          </a:p>
        </p:txBody>
      </p:sp>
      <p:sp>
        <p:nvSpPr>
          <p:cNvPr id="318" name="Google Shape;318;p33"/>
          <p:cNvSpPr txBox="1"/>
          <p:nvPr/>
        </p:nvSpPr>
        <p:spPr>
          <a:xfrm>
            <a:off x="0" y="0"/>
            <a:ext cx="15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Resultados</a:t>
            </a:r>
            <a:endParaRPr i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0" name="Google Shape;320;p33"/>
          <p:cNvSpPr txBox="1"/>
          <p:nvPr/>
        </p:nvSpPr>
        <p:spPr>
          <a:xfrm>
            <a:off x="1297500" y="983225"/>
            <a:ext cx="302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Promediado a partir de t = 0.5s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6725"/>
            <a:ext cx="4568231" cy="34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581" y="1566725"/>
            <a:ext cx="4118569" cy="3103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/>
          <p:nvPr>
            <p:ph idx="4294967295" type="ctrTitle"/>
          </p:nvPr>
        </p:nvSpPr>
        <p:spPr>
          <a:xfrm>
            <a:off x="1172125" y="337325"/>
            <a:ext cx="50175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Conclusiones</a:t>
            </a:r>
            <a:endParaRPr sz="3100"/>
          </a:p>
        </p:txBody>
      </p:sp>
      <p:sp>
        <p:nvSpPr>
          <p:cNvPr id="328" name="Google Shape;32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9" name="Google Shape;329;p34"/>
          <p:cNvSpPr txBox="1"/>
          <p:nvPr/>
        </p:nvSpPr>
        <p:spPr>
          <a:xfrm>
            <a:off x="1114600" y="886700"/>
            <a:ext cx="7906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</a:pPr>
            <a:r>
              <a:rPr lang="e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Las partículas más cerca de las paredes tienen un comportamiento más lento. Se forman arcos de presión.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</a:pPr>
            <a:r>
              <a:rPr lang="e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mayor apertura, mayor energía cinética y caudal.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</a:pPr>
            <a:r>
              <a:rPr lang="e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 desvío estándar del caudal crece al aumentar D.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</a:pPr>
            <a:r>
              <a:rPr lang="e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Pico de energía al inicio cuando descienden por primera vez las partículas.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</a:pPr>
            <a:r>
              <a:rPr lang="e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Apertura cerrada: A mayor Kt, menor energía residual promedio.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Font typeface="Source Sans Pro"/>
              <a:buChar char="○"/>
            </a:pPr>
            <a:r>
              <a:rPr lang="e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Pues a</a:t>
            </a:r>
            <a:r>
              <a:rPr lang="e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umenta el rozamiento haciendo disminuir las velocidades y, por lo tanto, la energía cinética.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5"/>
          <p:cNvSpPr txBox="1"/>
          <p:nvPr>
            <p:ph type="title"/>
          </p:nvPr>
        </p:nvSpPr>
        <p:spPr>
          <a:xfrm>
            <a:off x="3654050" y="2048250"/>
            <a:ext cx="31047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759"/>
              <a:t>Gracias</a:t>
            </a:r>
            <a:endParaRPr sz="4260"/>
          </a:p>
        </p:txBody>
      </p:sp>
      <p:sp>
        <p:nvSpPr>
          <p:cNvPr id="335" name="Google Shape;33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8" name="Google Shape;148;p15"/>
          <p:cNvSpPr txBox="1"/>
          <p:nvPr/>
        </p:nvSpPr>
        <p:spPr>
          <a:xfrm>
            <a:off x="426250" y="1771350"/>
            <a:ext cx="70389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Constituido por partículas macroscópicas.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Interactúan entre sí a partir de fuerzas normales y tangenciales. 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Interacciones altamente disipativas, el sistema llega al reposo si no recibe energía del exterior o propia.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Sistemas densos: t</a:t>
            </a:r>
            <a:r>
              <a:rPr baseline="-25000"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choque</a:t>
            </a:r>
            <a:r>
              <a:rPr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&gt;&gt; t</a:t>
            </a:r>
            <a:r>
              <a:rPr baseline="-25000"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vuelo</a:t>
            </a:r>
            <a:endParaRPr baseline="-25000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15"/>
          <p:cNvSpPr txBox="1"/>
          <p:nvPr>
            <p:ph idx="4294967295" type="ctrTitle"/>
          </p:nvPr>
        </p:nvSpPr>
        <p:spPr>
          <a:xfrm>
            <a:off x="1172125" y="261125"/>
            <a:ext cx="50175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Introducción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idx="4294967295" type="ctrTitle"/>
          </p:nvPr>
        </p:nvSpPr>
        <p:spPr>
          <a:xfrm>
            <a:off x="1172125" y="261125"/>
            <a:ext cx="50175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Fundamentos</a:t>
            </a:r>
            <a:endParaRPr sz="3300"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749" y="1807275"/>
            <a:ext cx="2257425" cy="1862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 rotWithShape="1">
          <a:blip r:embed="rId4">
            <a:alphaModFix/>
          </a:blip>
          <a:srcRect b="0" l="0" r="0" t="58020"/>
          <a:stretch/>
        </p:blipFill>
        <p:spPr>
          <a:xfrm>
            <a:off x="279650" y="1888023"/>
            <a:ext cx="3343275" cy="5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 rotWithShape="1">
          <a:blip r:embed="rId5">
            <a:alphaModFix/>
          </a:blip>
          <a:srcRect b="0" l="0" r="0" t="58020"/>
          <a:stretch/>
        </p:blipFill>
        <p:spPr>
          <a:xfrm>
            <a:off x="279650" y="2883511"/>
            <a:ext cx="2257425" cy="5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650" y="4014629"/>
            <a:ext cx="2115300" cy="1002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19150" y="4008975"/>
            <a:ext cx="2442447" cy="10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1" name="Google Shape;161;p16"/>
          <p:cNvSpPr txBox="1"/>
          <p:nvPr/>
        </p:nvSpPr>
        <p:spPr>
          <a:xfrm>
            <a:off x="107125" y="1498225"/>
            <a:ext cx="362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Superposición entre partículas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107125" y="2477625"/>
            <a:ext cx="362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Superposición entre partícula y pared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107125" y="3546013"/>
            <a:ext cx="362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Fuerzas normal y tangencial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16"/>
          <p:cNvSpPr/>
          <p:nvPr/>
        </p:nvSpPr>
        <p:spPr>
          <a:xfrm>
            <a:off x="3893150" y="2642800"/>
            <a:ext cx="729300" cy="29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90197" y="4126509"/>
            <a:ext cx="3306061" cy="765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/>
          <p:nvPr/>
        </p:nvSpPr>
        <p:spPr>
          <a:xfrm>
            <a:off x="448425" y="3144067"/>
            <a:ext cx="35487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Fija la cantidad partículas</a:t>
            </a:r>
            <a:b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Window(x,y) = N / ( Ty - Tx )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349975" y="2753463"/>
            <a:ext cx="26964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Sliding Window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6845625" y="1376775"/>
            <a:ext cx="1836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Energía Cinética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" name="Google Shape;17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25" y="1845974"/>
            <a:ext cx="2499500" cy="56950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7"/>
          <p:cNvSpPr txBox="1"/>
          <p:nvPr/>
        </p:nvSpPr>
        <p:spPr>
          <a:xfrm>
            <a:off x="372225" y="1376775"/>
            <a:ext cx="2575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Caudal (Ley de Beverloo)					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" name="Google Shape;17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8575" y="1845986"/>
            <a:ext cx="1654597" cy="9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1650" y="1845975"/>
            <a:ext cx="1426025" cy="8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7"/>
          <p:cNvSpPr txBox="1"/>
          <p:nvPr>
            <p:ph idx="4294967295" type="ctrTitle"/>
          </p:nvPr>
        </p:nvSpPr>
        <p:spPr>
          <a:xfrm>
            <a:off x="1172125" y="337325"/>
            <a:ext cx="50175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Fundamentos</a:t>
            </a:r>
            <a:endParaRPr sz="3300"/>
          </a:p>
        </p:txBody>
      </p:sp>
      <p:sp>
        <p:nvSpPr>
          <p:cNvPr id="178" name="Google Shape;178;p17"/>
          <p:cNvSpPr txBox="1"/>
          <p:nvPr/>
        </p:nvSpPr>
        <p:spPr>
          <a:xfrm>
            <a:off x="3876425" y="1371975"/>
            <a:ext cx="269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Presión para una partícula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Implementación</a:t>
            </a:r>
            <a:endParaRPr sz="3000"/>
          </a:p>
        </p:txBody>
      </p:sp>
      <p:sp>
        <p:nvSpPr>
          <p:cNvPr id="185" name="Google Shape;18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/>
          <p:nvPr/>
        </p:nvSpPr>
        <p:spPr>
          <a:xfrm>
            <a:off x="1172125" y="1405825"/>
            <a:ext cx="5387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Java 8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Cell Index Method reutilizado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Integrador Beeman reutilizado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Ovito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→ Matplotlib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975" y="152400"/>
            <a:ext cx="2207697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9"/>
          <p:cNvSpPr txBox="1"/>
          <p:nvPr>
            <p:ph idx="4294967295" type="ctrTitle"/>
          </p:nvPr>
        </p:nvSpPr>
        <p:spPr>
          <a:xfrm>
            <a:off x="1172125" y="337325"/>
            <a:ext cx="50175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Implementación</a:t>
            </a:r>
            <a:endParaRPr sz="3100"/>
          </a:p>
        </p:txBody>
      </p:sp>
      <p:sp>
        <p:nvSpPr>
          <p:cNvPr id="193" name="Google Shape;19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200" y="1241375"/>
            <a:ext cx="6297063" cy="344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/>
          <p:nvPr>
            <p:ph idx="4294967295" type="ctrTitle"/>
          </p:nvPr>
        </p:nvSpPr>
        <p:spPr>
          <a:xfrm>
            <a:off x="1172125" y="337325"/>
            <a:ext cx="54360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Diagrama UML</a:t>
            </a:r>
            <a:endParaRPr sz="3100"/>
          </a:p>
        </p:txBody>
      </p:sp>
      <p:sp>
        <p:nvSpPr>
          <p:cNvPr id="200" name="Google Shape;200;p20"/>
          <p:cNvSpPr txBox="1"/>
          <p:nvPr/>
        </p:nvSpPr>
        <p:spPr>
          <a:xfrm>
            <a:off x="0" y="0"/>
            <a:ext cx="15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Implementación</a:t>
            </a:r>
            <a:endParaRPr i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Simulaciones</a:t>
            </a:r>
            <a:endParaRPr sz="3000"/>
          </a:p>
        </p:txBody>
      </p:sp>
      <p:sp>
        <p:nvSpPr>
          <p:cNvPr id="207" name="Google Shape;20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